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7"/>
  </p:notesMasterIdLst>
  <p:sldIdLst>
    <p:sldId id="256" r:id="rId5"/>
    <p:sldId id="279" r:id="rId6"/>
    <p:sldId id="281" r:id="rId7"/>
    <p:sldId id="280" r:id="rId8"/>
    <p:sldId id="283" r:id="rId9"/>
    <p:sldId id="282" r:id="rId10"/>
    <p:sldId id="269" r:id="rId11"/>
    <p:sldId id="284" r:id="rId12"/>
    <p:sldId id="285" r:id="rId13"/>
    <p:sldId id="274" r:id="rId14"/>
    <p:sldId id="259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CC452-B793-2AF9-2587-8785565C6E6E}" v="93" dt="2024-07-31T14:56:10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EA81AB2-85F8-435E-99CD-6F60BB77CF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EF5FC81-DBBB-4A07-A57A-7984EB3DA3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2632511-21E0-48C5-98F4-4999C696BA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62F926D-6673-4CED-B811-93B3B99C90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88D3AE2F-DDA2-4BBB-98B4-0CB190EFEA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26C2BA3D-9545-4015-B18B-5F3C7236B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1A745EF-CBD8-49AF-8F8E-36A1112DF8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6780BA8-02E8-4909-90CC-633773A31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7247AFB-D7EC-4F97-A907-1D8B4A3A1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the following questions. Consider recording answers on chart paper and posting in the classroom: What does respect mean?  If you respect something or someone, what are some thing you do? What are some things you don’t do?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874B-81DC-49DB-BB4C-C8730F4688A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025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E768-06BA-4A23-9181-CB1936D7A4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3890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E27B-560B-4C2B-8590-DF670E3E7C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333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3AE-F10A-452C-B1E1-880EBD480F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8618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A0F5-D5EA-4923-AF60-9FD4841908D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1767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661-C029-4E86-BF54-662E0C0F2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5104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8248-E1C7-43BA-9BC5-32CFC08D1E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454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53A-530B-40DB-B9F6-D4D3AD37C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72101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995A-8B63-4230-B7F3-CAE6262A85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5567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8F0D0-FED5-4B11-A194-ED222465AA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5427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DB42-A289-431C-9972-5387789D3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7935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5B886F-4DCC-40BB-B206-0002CEE4C01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rand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ptropica.gamepedia.com/Willy_Won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tropica.gamepedia.com/Willy_Won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boe.org/Domain/18493" TargetMode="External"/><Relationship Id="rId2" Type="http://schemas.openxmlformats.org/officeDocument/2006/relationships/hyperlink" Target="https://www.rcboe.org/Domain/22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ptropica.gamepedia.com/Willy_Wonk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arrettelementary/3347333039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arrettelementary/3347333039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1CC08A-C427-409B-9506-EDB8A79B3E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416955"/>
            <a:ext cx="8534400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6000" b="1" dirty="0">
                <a:solidFill>
                  <a:schemeClr val="tx1"/>
                </a:solidFill>
              </a:rPr>
              <a:t>Soaring to Success in the Fourth Grade Chocolate Factory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6E01DF3-F8AF-470D-8ACB-CB0EBF6313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984626"/>
            <a:ext cx="4572000" cy="14319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/>
              <a:t>Ms. Bray &amp;  Mrs. N. Jackson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/>
              <a:t>Fourth Grade Team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 err="1"/>
              <a:t>MonTe</a:t>
            </a:r>
            <a:r>
              <a:rPr lang="en-US" altLang="en-US" sz="2000" b="1" dirty="0"/>
              <a:t> Sano Elementary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/>
              <a:t>2024-2025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D18D4A-E1F5-462F-8219-59F4262D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6682" y="3200400"/>
            <a:ext cx="4927318" cy="317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231B13-38C9-4977-8226-2776703323E5}"/>
              </a:ext>
            </a:extLst>
          </p:cNvPr>
          <p:cNvSpPr txBox="1"/>
          <p:nvPr/>
        </p:nvSpPr>
        <p:spPr>
          <a:xfrm>
            <a:off x="7205292" y="6509169"/>
            <a:ext cx="193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optropica.gamepedia.com/Willy_Wonk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E7AF3B8-A11C-4FEE-B4A3-BA8CE0C85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>
                <a:effectLst/>
              </a:rPr>
              <a:t>Fourth Grade Consequences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7A54AEF-EA5A-44B7-867C-06ADC1A0C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01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1</a:t>
            </a:r>
            <a:r>
              <a:rPr lang="en-US" altLang="en-US" sz="2800" baseline="30000" dirty="0">
                <a:effectLst/>
              </a:rPr>
              <a:t>st</a:t>
            </a:r>
            <a:r>
              <a:rPr lang="en-US" altLang="en-US" sz="2800" dirty="0">
                <a:effectLst/>
              </a:rPr>
              <a:t> Offence-  Verbal Warning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2</a:t>
            </a:r>
            <a:r>
              <a:rPr lang="en-US" altLang="en-US" sz="2800" baseline="30000" dirty="0">
                <a:effectLst/>
              </a:rPr>
              <a:t>nd</a:t>
            </a:r>
            <a:r>
              <a:rPr lang="en-US" altLang="en-US" sz="2800" dirty="0">
                <a:effectLst/>
              </a:rPr>
              <a:t> Offence- 10 min. Time Out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3</a:t>
            </a:r>
            <a:r>
              <a:rPr lang="en-US" altLang="en-US" sz="2800" baseline="30000" dirty="0">
                <a:effectLst/>
              </a:rPr>
              <a:t>rd</a:t>
            </a:r>
            <a:r>
              <a:rPr lang="en-US" altLang="en-US" sz="2800" dirty="0">
                <a:effectLst/>
              </a:rPr>
              <a:t> Offence- Loss of Privilege with reflective writing assignment.  </a:t>
            </a:r>
            <a:r>
              <a:rPr lang="en-US" altLang="en-US" sz="2800" dirty="0"/>
              <a:t>The student</a:t>
            </a:r>
            <a:r>
              <a:rPr lang="en-US" altLang="en-US" sz="2800" dirty="0">
                <a:effectLst/>
              </a:rPr>
              <a:t> will continue loosing privileges until the assignment is complete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4</a:t>
            </a:r>
            <a:r>
              <a:rPr lang="en-US" altLang="en-US" sz="2800" baseline="30000" dirty="0">
                <a:effectLst/>
              </a:rPr>
              <a:t>th</a:t>
            </a:r>
            <a:r>
              <a:rPr lang="en-US" altLang="en-US" sz="2800" dirty="0">
                <a:effectLst/>
              </a:rPr>
              <a:t> Offence –Parent Contact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ffectLst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44D5EE-4D27-433E-BCC3-E1727ED9E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Our Responsibilities to YOU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6CBFB00-1DBC-49C5-B4AB-270CEFB70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</a:t>
            </a:r>
            <a:r>
              <a:rPr lang="en-US" altLang="en-US" dirty="0">
                <a:solidFill>
                  <a:schemeClr val="hlink"/>
                </a:solidFill>
              </a:rPr>
              <a:t>TEACH</a:t>
            </a:r>
            <a:r>
              <a:rPr lang="en-US" altLang="en-US" dirty="0"/>
              <a:t> you</a:t>
            </a:r>
          </a:p>
          <a:p>
            <a:pPr eaLnBrk="1" hangingPunct="1"/>
            <a:r>
              <a:rPr lang="en-US" altLang="en-US" dirty="0"/>
              <a:t>To </a:t>
            </a:r>
            <a:r>
              <a:rPr lang="en-US" altLang="en-US" dirty="0">
                <a:solidFill>
                  <a:schemeClr val="hlink"/>
                </a:solidFill>
              </a:rPr>
              <a:t>ENCOURAGE</a:t>
            </a:r>
            <a:r>
              <a:rPr lang="en-US" altLang="en-US" dirty="0"/>
              <a:t> you</a:t>
            </a:r>
          </a:p>
          <a:p>
            <a:pPr eaLnBrk="1" hangingPunct="1"/>
            <a:r>
              <a:rPr lang="en-US" altLang="en-US" dirty="0"/>
              <a:t>To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u="sng" dirty="0">
                <a:solidFill>
                  <a:schemeClr val="hlink"/>
                </a:solidFill>
              </a:rPr>
              <a:t>HELP</a:t>
            </a:r>
            <a:r>
              <a:rPr lang="en-US" altLang="en-US" dirty="0"/>
              <a:t> you </a:t>
            </a:r>
            <a:r>
              <a:rPr lang="en-US" altLang="en-US" u="sng" dirty="0"/>
              <a:t>exceed</a:t>
            </a:r>
            <a:r>
              <a:rPr lang="en-US" altLang="en-US" dirty="0"/>
              <a:t> your goals </a:t>
            </a:r>
          </a:p>
          <a:p>
            <a:pPr eaLnBrk="1" hangingPunct="1"/>
            <a:r>
              <a:rPr lang="en-US" altLang="en-US" dirty="0"/>
              <a:t>To </a:t>
            </a:r>
            <a:r>
              <a:rPr lang="en-US" altLang="en-US" dirty="0">
                <a:solidFill>
                  <a:schemeClr val="hlink"/>
                </a:solidFill>
              </a:rPr>
              <a:t>PREPARE</a:t>
            </a:r>
            <a:r>
              <a:rPr lang="en-US" altLang="en-US" dirty="0"/>
              <a:t> you for your future careers and other endeavors </a:t>
            </a:r>
          </a:p>
          <a:p>
            <a:pPr eaLnBrk="1" hangingPunct="1"/>
            <a:r>
              <a:rPr lang="en-US" altLang="en-US" dirty="0"/>
              <a:t>We are here for you!!!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F545-835D-4A39-A64B-B8BB39895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Let’s make it an amazing school year!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4ECA2-D88C-4C58-BA76-CC704E6CB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1600" y="3821192"/>
            <a:ext cx="3962400" cy="25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8023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F351-5F9D-4B88-A73F-29815790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 Our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F069-0A40-4232-B2EB-9312E6AF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Language Arts &amp; Social Studies: </a:t>
            </a:r>
          </a:p>
          <a:p>
            <a:r>
              <a:rPr lang="en-US" sz="3600" dirty="0">
                <a:hlinkClick r:id="rId2"/>
              </a:rPr>
              <a:t>Mrs. N.  Jackson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Math &amp; Science: </a:t>
            </a:r>
          </a:p>
          <a:p>
            <a:r>
              <a:rPr lang="en-US" sz="3600" dirty="0">
                <a:hlinkClick r:id="rId3"/>
              </a:rPr>
              <a:t>Ms. Bray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28FD3-7C28-445E-95E7-249C48956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2" y="3429000"/>
            <a:ext cx="4571998" cy="29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040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A633-292F-4952-BD89-8A408111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Monte Sano Elementary School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BC0B-31D9-41F0-BD89-7D8B23DAF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School Hours are 7:00 am – 3:00 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Students may arrive at 7:00 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Instruction begins at 7: 25 am and the Tardy bell rings at 7:30 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Dismissal process begins at 1:50 pm.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88D6E-E4C4-4D14-91FC-2756526E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4461402"/>
            <a:ext cx="3505200" cy="15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9076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74330A0-A139-4096-A90B-5727C26C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863840" cy="7023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Class Dojo Codes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BBE34-0FBE-4BC3-9ABF-3630309C2D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b="1" dirty="0"/>
              <a:t>Ms. Bray</a:t>
            </a:r>
          </a:p>
          <a:p>
            <a:pPr algn="ctr"/>
            <a:endParaRPr lang="en-US" b="1" dirty="0">
              <a:ea typeface="Calibri"/>
              <a:cs typeface="Calibri"/>
            </a:endParaRPr>
          </a:p>
          <a:p>
            <a:pPr algn="ctr"/>
            <a:endParaRPr lang="en-US" b="1" dirty="0">
              <a:ea typeface="+mn-lt"/>
              <a:cs typeface="+mn-lt"/>
            </a:endParaRPr>
          </a:p>
          <a:p>
            <a:pPr algn="ctr"/>
            <a:endParaRPr lang="en-US" b="1" dirty="0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398746-B255-443D-A67C-95C05D0C96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b="1" dirty="0"/>
              <a:t>Mrs. Jackson</a:t>
            </a:r>
            <a:endParaRPr lang="en-US" b="1" dirty="0">
              <a:ea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BF77C6-6EBF-4515-B444-D0416F68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46" y="845789"/>
            <a:ext cx="1689187" cy="1143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D2753C-0071-46D3-94CE-396037F6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343150" cy="2195384"/>
          </a:xfrm>
          <a:prstGeom prst="rect">
            <a:avLst/>
          </a:prstGeom>
        </p:spPr>
      </p:pic>
      <p:pic>
        <p:nvPicPr>
          <p:cNvPr id="3" name="Picture 2" descr="A qr code with a blue and black text&#10;&#10;Description automatically generated">
            <a:extLst>
              <a:ext uri="{FF2B5EF4-FFF2-40B4-BE49-F238E27FC236}">
                <a16:creationId xmlns:a16="http://schemas.microsoft.com/office/drawing/2014/main" id="{D920527B-5E35-2B65-11A0-7E72C32A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2470836"/>
            <a:ext cx="27622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920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FB97-83C9-4874-B1A2-B2E83C44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Homework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BFA5-4062-44C8-BABF-448AAE8A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Homework will be assigned for Monday- Thursday and due on Fridays.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Students who do not complete and turn in homework by Friday may be required to have a reflective recess on Fridays and they will work on the missed assignments.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4928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E312-5513-4A1D-ADAE-EFE4EB38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 Phone Policy Reminder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04055-E9DD-491F-8DF4-B0A7B9FCF3D1}"/>
              </a:ext>
            </a:extLst>
          </p:cNvPr>
          <p:cNvSpPr txBox="1"/>
          <p:nvPr/>
        </p:nvSpPr>
        <p:spPr>
          <a:xfrm>
            <a:off x="822960" y="2133600"/>
            <a:ext cx="778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Cell phones use is not permitted to the instructional school day.</a:t>
            </a:r>
          </a:p>
          <a:p>
            <a:endParaRPr lang="en-US" sz="2000" b="1" dirty="0"/>
          </a:p>
          <a:p>
            <a:r>
              <a:rPr lang="en-US" sz="2000" b="1" dirty="0"/>
              <a:t>Please refer the Richmond County School System’s Student Code of Conduct for specific details.  </a:t>
            </a: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FB990-CBCB-4C33-8846-E6D09C53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4461402"/>
            <a:ext cx="3505200" cy="15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4028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DE89A09-A3C4-4448-9C57-5979B518F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0"/>
            <a:ext cx="7543800" cy="1737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u="sng"/>
              <a:t>Rules/Expectations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5061DE8-C3ED-4B85-A0D8-9E6F868C1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37361"/>
            <a:ext cx="8077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800" dirty="0"/>
          </a:p>
          <a:p>
            <a:pPr algn="ctr" eaLnBrk="1" hangingPunct="1">
              <a:buFontTx/>
              <a:buNone/>
            </a:pPr>
            <a:r>
              <a:rPr lang="en-US" altLang="en-US" sz="2800" dirty="0"/>
              <a:t>Respect Yourself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/>
              <a:t>Respect Others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/>
              <a:t>Respect </a:t>
            </a:r>
            <a:r>
              <a:rPr lang="en-US" altLang="en-US" sz="2800" b="1" u="sng" dirty="0"/>
              <a:t>our </a:t>
            </a:r>
            <a:r>
              <a:rPr lang="en-US" altLang="en-US" sz="2800" dirty="0"/>
              <a:t>Classrooms &amp; School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/>
              <a:t>(All Monte Sano Rules)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</a:rPr>
              <a:t>Golden Rule: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</a:rPr>
              <a:t>“Treat others (and their property) the way you want to be treated.”  </a:t>
            </a:r>
          </a:p>
          <a:p>
            <a:pPr algn="ctr" eaLnBrk="1" hangingPunct="1">
              <a:buFontTx/>
              <a:buNone/>
            </a:pPr>
            <a:endParaRPr lang="en-US" altLang="en-US" sz="2800" dirty="0"/>
          </a:p>
          <a:p>
            <a:endParaRPr lang="en-US" altLang="en-US" sz="2800" dirty="0">
              <a:effectLst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5F4C11FF-DC1F-4CF2-B772-581D8F271727}"/>
              </a:ext>
            </a:extLst>
          </p:cNvPr>
          <p:cNvSpPr txBox="1">
            <a:spLocks noChangeArrowheads="1"/>
          </p:cNvSpPr>
          <p:nvPr/>
        </p:nvSpPr>
        <p:spPr bwMode="auto">
          <a:xfrm rot="1615156">
            <a:off x="6761163" y="1665288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What does respect  mean?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E773-A032-423D-AE70-F910F4C1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Attendance/Tardy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8403-1ACC-4A81-8C4F-56204EAB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Attendance is essential for students to do well and excel in school.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When you child is absent please provide an doctor’s note or written excuse upon the student’s return to school.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Please know that students miss valuable instruction when they are late or leave early.  Please also know that 10 </a:t>
            </a:r>
            <a:r>
              <a:rPr lang="en-US" dirty="0" err="1"/>
              <a:t>tardies</a:t>
            </a:r>
            <a:r>
              <a:rPr lang="en-US" dirty="0"/>
              <a:t> equates to 1 absence.  </a:t>
            </a:r>
          </a:p>
        </p:txBody>
      </p:sp>
    </p:spTree>
    <p:extLst>
      <p:ext uri="{BB962C8B-B14F-4D97-AF65-F5344CB8AC3E}">
        <p14:creationId xmlns:p14="http://schemas.microsoft.com/office/powerpoint/2010/main" val="4102933245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55B1-0B50-4299-AEF1-EDF2416D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3A49-8FE3-4AA1-8D68-13A74590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688" y="1897221"/>
            <a:ext cx="7533504" cy="4229305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/>
              <a:t>To ensure that the fourth- grade team knows how your child will go home please take a brief moment to complete the form by scanning the QR Code below.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 dirty="0"/>
          </a:p>
          <a:p>
            <a:r>
              <a:rPr lang="en-US" dirty="0"/>
              <a:t>All changes to transportation should be communicated in writing.  (We may see Dojo messages sent in the last 2 hours of the day.  Please also notify the office if you need to make an immediate change at the end of the day).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9012EE43-7017-BC9C-5D4B-BDCD36ED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85" y="2790567"/>
            <a:ext cx="1997676" cy="19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5013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1DB1DD45BD041863DC947D6A20EAD" ma:contentTypeVersion="15" ma:contentTypeDescription="Create a new document." ma:contentTypeScope="" ma:versionID="a79183f1331329158b1d3192dc6f11a7">
  <xsd:schema xmlns:xsd="http://www.w3.org/2001/XMLSchema" xmlns:xs="http://www.w3.org/2001/XMLSchema" xmlns:p="http://schemas.microsoft.com/office/2006/metadata/properties" xmlns:ns3="440a9b46-78a3-4ec3-aaf9-cb265e8b4dc7" xmlns:ns4="7874e264-af70-4328-b507-da615942586d" targetNamespace="http://schemas.microsoft.com/office/2006/metadata/properties" ma:root="true" ma:fieldsID="33770d8b9546db6f53bcf475c219dbe5" ns3:_="" ns4:_="">
    <xsd:import namespace="440a9b46-78a3-4ec3-aaf9-cb265e8b4dc7"/>
    <xsd:import namespace="7874e264-af70-4328-b507-da61594258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a9b46-78a3-4ec3-aaf9-cb265e8b4d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4e264-af70-4328-b507-da61594258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0a9b46-78a3-4ec3-aaf9-cb265e8b4d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157C2-E166-4866-8281-4EBB1A709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a9b46-78a3-4ec3-aaf9-cb265e8b4dc7"/>
    <ds:schemaRef ds:uri="7874e264-af70-4328-b507-da6159425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85867-7415-4761-A864-2617F658DB87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874e264-af70-4328-b507-da615942586d"/>
    <ds:schemaRef ds:uri="440a9b46-78a3-4ec3-aaf9-cb265e8b4dc7"/>
  </ds:schemaRefs>
</ds:datastoreItem>
</file>

<file path=customXml/itemProps3.xml><?xml version="1.0" encoding="utf-8"?>
<ds:datastoreItem xmlns:ds="http://schemas.openxmlformats.org/officeDocument/2006/customXml" ds:itemID="{D373BDEC-7DC1-43B4-BB10-055672ECE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5693</TotalTime>
  <Words>499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   Soaring to Success in the Fourth Grade Chocolate Factory</vt:lpstr>
      <vt:lpstr>Meet Our Teachers</vt:lpstr>
      <vt:lpstr>Monte Sano Elementary School Hours</vt:lpstr>
      <vt:lpstr>Class Dojo Codes</vt:lpstr>
      <vt:lpstr>Homework Policy</vt:lpstr>
      <vt:lpstr>Cell Phone Policy Reminder</vt:lpstr>
      <vt:lpstr>Rules/Expectations</vt:lpstr>
      <vt:lpstr>Attendance/Tardy</vt:lpstr>
      <vt:lpstr>Transportation</vt:lpstr>
      <vt:lpstr>Fourth Grade Consequences</vt:lpstr>
      <vt:lpstr>Our Responsibilities to YOU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SOARING TO SUCCESS IN FOURTH GRADE</dc:title>
  <dc:creator>Evans Family</dc:creator>
  <cp:lastModifiedBy>O'Byrne, Brandy</cp:lastModifiedBy>
  <cp:revision>68</cp:revision>
  <dcterms:created xsi:type="dcterms:W3CDTF">2010-08-08T01:48:16Z</dcterms:created>
  <dcterms:modified xsi:type="dcterms:W3CDTF">2024-08-02T13:00:54Z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0x01010036C1DB1DD45BD041863DC947D6A20EAD</vt:lpwstr>
  </property>
</Properties>
</file>